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1"/>
  </p:notesMasterIdLst>
  <p:sldIdLst>
    <p:sldId id="256" r:id="rId2"/>
    <p:sldId id="295" r:id="rId3"/>
    <p:sldId id="261" r:id="rId4"/>
    <p:sldId id="289" r:id="rId5"/>
    <p:sldId id="308" r:id="rId6"/>
    <p:sldId id="296" r:id="rId7"/>
    <p:sldId id="273" r:id="rId8"/>
    <p:sldId id="305" r:id="rId9"/>
    <p:sldId id="323" r:id="rId10"/>
    <p:sldId id="322" r:id="rId11"/>
    <p:sldId id="307" r:id="rId12"/>
    <p:sldId id="301" r:id="rId13"/>
    <p:sldId id="299" r:id="rId14"/>
    <p:sldId id="300" r:id="rId15"/>
    <p:sldId id="293" r:id="rId16"/>
    <p:sldId id="309" r:id="rId17"/>
    <p:sldId id="315" r:id="rId18"/>
    <p:sldId id="302" r:id="rId19"/>
    <p:sldId id="311" r:id="rId20"/>
    <p:sldId id="316" r:id="rId21"/>
    <p:sldId id="297" r:id="rId22"/>
    <p:sldId id="313" r:id="rId23"/>
    <p:sldId id="314" r:id="rId24"/>
    <p:sldId id="319" r:id="rId25"/>
    <p:sldId id="320" r:id="rId26"/>
    <p:sldId id="325" r:id="rId27"/>
    <p:sldId id="324" r:id="rId28"/>
    <p:sldId id="312" r:id="rId29"/>
    <p:sldId id="329" r:id="rId30"/>
    <p:sldId id="328" r:id="rId31"/>
    <p:sldId id="327" r:id="rId32"/>
    <p:sldId id="331" r:id="rId33"/>
    <p:sldId id="318" r:id="rId34"/>
    <p:sldId id="290" r:id="rId35"/>
    <p:sldId id="292" r:id="rId36"/>
    <p:sldId id="326" r:id="rId37"/>
    <p:sldId id="330" r:id="rId38"/>
    <p:sldId id="298" r:id="rId39"/>
    <p:sldId id="310" r:id="rId40"/>
  </p:sldIdLst>
  <p:sldSz cx="12192000" cy="6858000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libri Light" panose="020F0302020204030204" pitchFamily="34" charset="0"/>
      <p:regular r:id="rId46"/>
      <p:italic r:id="rId47"/>
    </p:embeddedFont>
    <p:embeddedFont>
      <p:font typeface="Fira Code" panose="020B0809050000020004" pitchFamily="49" charset="0"/>
      <p:regular r:id="rId48"/>
      <p:bold r:id="rId49"/>
    </p:embeddedFont>
    <p:embeddedFont>
      <p:font typeface="Fira Sans" panose="020B0503050000020004" pitchFamily="34" charset="0"/>
      <p:regular r:id="rId50"/>
      <p:bold r:id="rId51"/>
      <p:italic r:id="rId52"/>
      <p:boldItalic r:id="rId53"/>
    </p:embeddedFont>
  </p:embeddedFontLst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3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3T14:21:39.77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6 24575,'77'-3'0,"-42"1"0,0 2 0,63 7 0,-87-5 0,0 2 0,0 0 0,0 0 0,0 1 0,11 7 0,-11-6 0,0 0 0,1-1 0,0 0 0,14 3 0,20-1 0,0-2 0,0-3 0,90-5 0,-26-1 0,-50 3 0,-29-1 0,-1 2 0,0 1 0,0 1 0,58 12 0,-38-4 0,0-2 0,1-2 0,0-3 0,0-1 0,53-7 0,11 3 0,1084 2-1365,-1169 0-5461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3T14:21:46.22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24575,'1'6'0,"-1"-1"0,1 0 0,0 0 0,0 1 0,0-1 0,1 0 0,0 0 0,0 0 0,0 0 0,1-1 0,0 1 0,-1-1 0,2 1 0,3 4 0,7 6 0,1 0 0,24 18 0,21 22 0,-43-38 0,1 0 0,0-2 0,1 0 0,1-1 0,0-1 0,32 15 0,-19-9 0,42 29 0,-50-32 0,-19-13 0,0 1 0,0-1 0,0 2 0,-1-1 0,1 0 0,6 8 0,-12-11 0,1 0 0,0 0 0,0 1 0,-1-1 0,1 0 0,-1 1 0,1-1 0,-1 0 0,0 1 0,1-1 0,-1 1 0,0-1 0,0 0 0,0 1 0,0-1 0,0 1 0,0-1 0,0 0 0,-1 1 0,1-1 0,0 1 0,-1-1 0,1 0 0,-1 1 0,0-1 0,1 0 0,-1 0 0,0 1 0,0-1 0,0 0 0,0 0 0,0 0 0,0 0 0,0 0 0,0 0 0,-2 1 0,-15 13 0,-2 0 0,0-1 0,-39 20 0,38-23 0,0 1 0,1 1 0,0 1 0,-22 21 0,25-18 0,-5 5 0,-37 29 0,48-41-151,-1 1-1,1 0 0,1 0 0,0 1 1,0 1-1,2 0 0,-1 0 1,-10 24-1,8-14-6674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3T14:21:52.57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6 24575,'77'-3'0,"-42"1"0,0 2 0,63 7 0,-87-5 0,0 2 0,0 0 0,0 0 0,0 1 0,11 7 0,-11-6 0,0 0 0,1-1 0,0 0 0,14 3 0,20-1 0,0-2 0,0-3 0,90-5 0,-26-1 0,-50 3 0,-29-1 0,-1 2 0,0 1 0,0 1 0,58 12 0,-38-4 0,0-2 0,1-2 0,0-3 0,0-1 0,53-7 0,11 3 0,1084 2-1365,-1169 0-5461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3T14:21:52.57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24575,'1'6'0,"-1"-1"0,1 0 0,0 0 0,0 1 0,0-1 0,1 0 0,0 0 0,0 0 0,0 0 0,1-1 0,0 1 0,-1-1 0,2 1 0,3 4 0,7 6 0,1 0 0,24 18 0,21 22 0,-43-38 0,1 0 0,0-2 0,1 0 0,1-1 0,0-1 0,32 15 0,-19-9 0,42 29 0,-50-32 0,-19-13 0,0 1 0,0-1 0,0 2 0,-1-1 0,1 0 0,6 8 0,-12-11 0,1 0 0,0 0 0,0 1 0,-1-1 0,1 0 0,-1 1 0,1-1 0,-1 0 0,0 1 0,1-1 0,-1 1 0,0-1 0,0 0 0,0 1 0,0-1 0,0 1 0,0-1 0,0 0 0,-1 1 0,1-1 0,0 1 0,-1-1 0,1 0 0,-1 1 0,0-1 0,1 0 0,-1 0 0,0 1 0,0-1 0,0 0 0,0 0 0,0 0 0,0 0 0,0 0 0,0 0 0,-2 1 0,-15 13 0,-2 0 0,0-1 0,-39 20 0,38-23 0,0 1 0,1 1 0,0 1 0,-22 21 0,25-18 0,-5 5 0,-37 29 0,48-41-151,-1 1-1,1 0 0,1 0 0,0 1 1,0 1-1,2 0 0,-1 0 1,-10 24-1,8-14-6674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3T14:22:04.2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0 994 24575,'0'-391'0,"0"386"0,1-1 0,-1 1 0,1 0 0,0 0 0,0 0 0,1 0 0,-1 0 0,1 0 0,0 0 0,1 1 0,-1-1 0,5-5 0,43-45 0,-39 45 0,0-1 0,-1 0 0,14-21 0,-5 7 0,0 1 0,2 1 0,36-32 0,-56 55 0,10-9 0,0 1 0,1 0 0,0 1 0,0 1 0,1 0 0,16-6 0,-13 6 0,-1-1 0,1 0 0,23-16 0,-13 6 0,1 1 0,1 1 0,1 2 0,0 0 0,49-12 0,-57 20 0,1 0 0,30 0 0,38-9 0,39-9 0,-18 4 0,-85 14 0,1 0 0,0 1 0,0 2 0,0 1 0,0 1 0,43 5 0,-55 0 0,-1-1 0,0 2 0,0 0 0,-1 1 0,14 8 0,23 12 0,217 117 0,-151-75 0,13-5 0,-95-50 0,-1 1 0,-1 2 0,0 2 0,-2 0 0,0 2 0,31 29 0,-27-17 0,-1-2 0,-2 2 0,-1 1 0,26 39 0,-52-68 0,6 9 0,-1 1 0,0 0 0,0 1 0,-2 0 0,0 0 0,8 29 0,-2 3 0,21 46 0,-22-62 0,0 0 0,-2 0 0,-2 1 0,7 47 0,3 29 0,-11-75 0,-1-1 0,1 39 0,-6-59 0,0-1 0,-1 1 0,-1 0 0,0-1 0,0 1 0,-2-1 0,1 0 0,-2 1 0,1-1 0,-1-1 0,-1 1 0,-1 0 0,-11 18 0,-3-4 0,-1-1 0,-1 0 0,-1-2 0,-1-1 0,-52 37 0,-3 4 0,57-42 0,1 0 0,-23 31 0,27-30 0,0-2 0,-2 0 0,-29 24 0,-20 14 0,44-36 0,-48 33 0,62-49 0,0 0 0,0-1 0,0 0 0,-1-1 0,1 0 0,-1 0 0,0-1 0,0-1 0,-12 1 0,-45-1 51,50-3-405,1 1 0,0 1 0,-31 5 0,25 2-6472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3T14:22:05.82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217 1 24575,'1'7'0,"-1"1"0,0 0 0,0 0 0,-1 0 0,0 0 0,0-1 0,-1 1 0,0 0 0,0-1 0,-1 0 0,0 1 0,0-1 0,-1 0 0,1 0 0,-2-1 0,1 1 0,-1-1 0,-6 7 0,5-7 0,1 1 0,-1 0 0,1 0 0,1 1 0,-1 0 0,1 0 0,1 0 0,-1 0 0,2 0 0,-3 10 0,1 4 0,1 0 0,0 35 0,1-9 0,-1-32 0,-1 0 0,0 0 0,-1 0 0,0-1 0,-2 1 0,0-1 0,-9 15 0,-2 6 0,1-8 0,14-24 0,0 0 0,1 1 0,-1 0 0,1-1 0,0 1 0,0 0 0,-2 7 0,4-10 0,0 0 0,0 0 0,0 1 0,1-1 0,-1 0 0,0 0 0,1 0 0,-1 0 0,1 0 0,0 0 0,0 0 0,0 0 0,0 0 0,0 0 0,0 0 0,0 0 0,1 0 0,-1-1 0,1 1 0,-1-1 0,1 1 0,2 1 0,20 15 0,1-2 0,0 0 0,1-1 0,1-2 0,0-1 0,31 9 0,21 11 0,-34-15 0,-32-14 0,-1 2 0,0 0 0,0 0 0,18 12 0,13 12 0,-19-14 0,-1 1 0,30 27 0,-51-41-54,-1 1-1,1-1 0,0-1 1,0 1-1,0 0 1,0 0-1,0-1 0,0 1 1,1-1-1,-1 0 1,0 1-1,1-1 0,-1 0 1,1-1-1,0 1 0,-1 0 1,1-1-1,-1 1 1,1-1-1,0 0 0,-1 0 1,1 0-1,0 0 1,2-1-1,12-8-6771</inkml:trace>
</inkml:ink>
</file>

<file path=ppt/media/image1.png>
</file>

<file path=ppt/media/image10.svg>
</file>

<file path=ppt/media/image11.png>
</file>

<file path=ppt/media/image12.svg>
</file>

<file path=ppt/media/image13.jp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3.gif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8720E9D-5A17-E6F6-F7D4-4853160EB640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9275F-775A-151F-3372-A852BD77E0FC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E4F288A-A6E3-41AC-A051-0411F84CEBE4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6625D9C-4EC7-39F6-377B-CCB2351BA8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8E76549-C005-277E-369C-85D5885CD23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4C6C-5249-6DD5-4C5F-42AE6887278A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436A15-87E8-3ED9-23B8-FB33F0C8A13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C3FB279-1B5C-4A66-8BA6-C67245220E9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239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A3B8D-4CB2-AB28-70B5-48A1D89DB6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77B791-D58F-7EDD-BEE6-47A0572CADF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309E9-D28B-FB9E-3F38-4D6A40DCE14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0D0F563-FC19-4F32-AEF6-1F1DD9A26D94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DBF13-803F-BFC4-50E9-497AC8D544B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83498-7FC9-60A6-DB91-8C655855302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FFF2C53-DD1B-4575-92CD-0FBE95EA603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98745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4BEFF-CE78-57AD-7A54-BC9FD1D7C6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63775A-3208-4249-3F7B-18F077D1509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7CF8C-722F-1ACE-7C84-1FF331C170E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7CE4236-54B9-48EA-85DF-EAA8081FF5D6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3E22C-3AC8-B306-1279-B9765301417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F1D3D-56ED-9F0D-6865-900F419284E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0FE1EEF-7CF2-4079-BA3A-7CA8F943234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943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2CC0D4-2889-AFCB-C276-D1DB018FEBE7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4FE2B-99FC-8015-31A8-D6A8E208CC98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4CB77-4E35-ACD6-F8DA-D326A8F7DEC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B804053-0255-486B-B0F0-0F7C86CBDEA7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31149-6122-85D0-09BC-2F98B36C5A8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490EC-808C-2A68-A30F-6604459E7D5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45D5142-FACB-4917-9174-4ACDD7AAD16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22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918AD-A755-6F8C-82CF-387B6E637B2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EA4D7-48BA-A49A-53BA-CB6734FD884E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1E841-80FB-E6A4-ACEA-B3442E6576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827D9B-3E0E-449F-A946-F3491C9D9D39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331E1-0872-79B3-755F-55ACEA30DA2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A18B4-C52A-218B-1086-DAD3B1E41E3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96F9E5-FF41-436D-8612-1DF70D6CA4D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729471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9ACCD-A012-D50A-0DC5-CBFF057107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F1EBAF-085F-9AC4-E67C-B58D9C5B2F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435FC-8351-355F-FBCE-67702D40A35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3090247-1E8C-48C1-BE5B-ABCCB499B70C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5677E-7FA0-D547-C091-61697E0C277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C78AD-B104-6025-AFB5-79C9E869F08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B2A13B8-9B76-44E2-8214-CE6A4416F1A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831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D81F9-C44F-0E7E-6414-0C7011AFBE2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D2F2F-92F1-E94D-90CD-2D580DF69DE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795AC8-2187-2BCE-28CA-922AEE46F64B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6E1C0E-E6E0-A261-862A-60AA23F1150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94AA38E-6FCB-4E34-8FE1-E06FC6B697D9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C8EB1B-9633-80B8-582E-30C1DD70022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1FF668-1085-3073-F9FF-25489B1BF8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8B56C69-2D85-4F53-85A8-A8456749589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140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5B7F8-46EE-433A-F13C-981A9D7F3C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694A6-6DEC-2D0C-FB3E-AAC02C653A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E8EE3-0B09-8714-CA0A-C1A5FCA931DB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CA8912-7D54-92CB-A81D-8373EA597BA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69276C-21E7-3855-4612-AB20028EED5C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58F282-59DB-3765-F40E-EAF1E0D5C41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97E95C5-7C0A-4000-8B07-961C7F40DA0C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4B6594-3AAF-39FB-084B-8DC45B19246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96E72E-0E87-3BE5-78A7-1AFBEE6DF67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03563A2-B7FB-458F-A3D1-AD10656E30A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32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949FE-BC20-6BAA-CCC8-0E4DCABB39C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060BDB-2DDF-E1B8-26AB-A4F27F3254B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8062716-05BE-4E55-B717-8165588D1704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4FD0AC-2639-7FA1-8FF1-9D130F97AD7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82DC-7816-3572-DA56-2BEBD3AB5AA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B7ADB41-8DC2-474E-9CBF-C404456BAE6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252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E7D348-53C6-9ABB-136A-3724D99F181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6FEE43E-2081-4B11-8B65-A62818AD16FA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D5CB54-DF67-C9CD-0CB7-6B7320F79F4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180FC4-F7DD-C2CF-0DFC-945A5AD236D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C570CF-2FE3-46F1-822B-24A1330E324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8338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17BA-DE62-D9B9-77D7-E0B6708FBE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3DDD5-B75C-2FF0-395D-2BF73CC65F9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C6AAE-C1E3-53A6-E568-DA928DFD01A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D1749-722E-4667-63A3-0C4F1B9167E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8A3DB83-8C32-40B1-97E8-FB35626DF478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E467E0-04DA-23E5-5936-D979A7FBCD7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BBD71F-7231-36FC-35CB-26DCC4EA940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488DD0-A221-4728-8814-C25A71E1FB6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0381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F9352-703F-5713-2D1D-721E9D0510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7AB066-E2AC-D3D0-C828-E45867DB3CD7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4BC823-9030-020D-B89C-509F4B6DC7F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E0F78B-C592-7F0D-04EB-A6F45DE76DF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8EE5B45-DD4E-4843-9F3A-14E4993B12CA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DFBA9-3C19-B8F1-ACBC-6D356CEFDDF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F3804-0092-BD4B-BF30-881C99CACF2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054A67F-8A65-4F13-8F53-B18E2A27C75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00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56CD1-4F79-8CFF-A6D0-9805C0AF56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C4C345-B518-DFEA-46AD-17D1555282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E189A-37EF-569F-7296-17357374951D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E91A6515-C8A5-4C9E-86DC-9D0D6CBE66E8}" type="datetime1">
              <a:rPr lang="en-GB"/>
              <a:pPr lvl="0"/>
              <a:t>13/05/2022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79E9E-5062-4DF6-9577-0033B195747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91FE5-3454-964D-E0C1-F6744490299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DE5D9115-70FE-4CF8-B94F-5F7F96F328EF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microdata@cbs.n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odascience/cbs_microdata_computing" TargetMode="External"/><Relationship Id="rId4" Type="http://schemas.openxmlformats.org/officeDocument/2006/relationships/hyperlink" Target="https://www.surf.nl/en/agenda/supercomputing-for-social-scientists-with-r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13" Type="http://schemas.openxmlformats.org/officeDocument/2006/relationships/customXml" Target="../ink/ink4.xml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customXml" Target="../ink/ink3.xml"/><Relationship Id="rId17" Type="http://schemas.openxmlformats.org/officeDocument/2006/relationships/image" Target="../media/image16.png"/><Relationship Id="rId2" Type="http://schemas.openxmlformats.org/officeDocument/2006/relationships/image" Target="../media/image7.png"/><Relationship Id="rId16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4.png"/><Relationship Id="rId5" Type="http://schemas.openxmlformats.org/officeDocument/2006/relationships/image" Target="../media/image10.svg"/><Relationship Id="rId15" Type="http://schemas.openxmlformats.org/officeDocument/2006/relationships/image" Target="../media/image15.png"/><Relationship Id="rId10" Type="http://schemas.openxmlformats.org/officeDocument/2006/relationships/customXml" Target="../ink/ink2.xml"/><Relationship Id="rId4" Type="http://schemas.openxmlformats.org/officeDocument/2006/relationships/image" Target="../media/image9.png"/><Relationship Id="rId9" Type="http://schemas.openxmlformats.org/officeDocument/2006/relationships/image" Target="../media/image13.png"/><Relationship Id="rId14" Type="http://schemas.openxmlformats.org/officeDocument/2006/relationships/customXml" Target="../ink/ink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6">
            <a:extLst>
              <a:ext uri="{FF2B5EF4-FFF2-40B4-BE49-F238E27FC236}">
                <a16:creationId xmlns:a16="http://schemas.microsoft.com/office/drawing/2014/main" id="{6ED77358-6275-1E7F-ABA9-8CBBD030D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0717" y="1074200"/>
            <a:ext cx="2000542" cy="6755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8">
            <a:extLst>
              <a:ext uri="{FF2B5EF4-FFF2-40B4-BE49-F238E27FC236}">
                <a16:creationId xmlns:a16="http://schemas.microsoft.com/office/drawing/2014/main" id="{79D0EBB2-6172-90DA-874D-61A899392AD3}"/>
              </a:ext>
            </a:extLst>
          </p:cNvPr>
          <p:cNvSpPr txBox="1"/>
          <p:nvPr/>
        </p:nvSpPr>
        <p:spPr>
          <a:xfrm>
            <a:off x="1258433" y="1680100"/>
            <a:ext cx="967513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5400" b="1" i="0" u="none" strike="noStrike" kern="1200" cap="none" spc="0" baseline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Beyond the limits of CBS RA</a:t>
            </a:r>
          </a:p>
        </p:txBody>
      </p:sp>
      <p:sp>
        <p:nvSpPr>
          <p:cNvPr id="4" name="TextBox 15">
            <a:extLst>
              <a:ext uri="{FF2B5EF4-FFF2-40B4-BE49-F238E27FC236}">
                <a16:creationId xmlns:a16="http://schemas.microsoft.com/office/drawing/2014/main" id="{00637838-90DD-D822-7D83-0872B04DE2DC}"/>
              </a:ext>
            </a:extLst>
          </p:cNvPr>
          <p:cNvSpPr txBox="1"/>
          <p:nvPr/>
        </p:nvSpPr>
        <p:spPr>
          <a:xfrm>
            <a:off x="1258433" y="5507239"/>
            <a:ext cx="736177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7F7F7F"/>
                </a:solidFill>
                <a:uFillTx/>
                <a:latin typeface="Fira Sans" pitchFamily="34"/>
              </a:rPr>
              <a:t>Erik-Jan van Kesteren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34689F6-40C0-3880-4C94-08607BC25F9D}"/>
              </a:ext>
            </a:extLst>
          </p:cNvPr>
          <p:cNvSpPr txBox="1"/>
          <p:nvPr/>
        </p:nvSpPr>
        <p:spPr>
          <a:xfrm>
            <a:off x="1258433" y="2532412"/>
            <a:ext cx="9675138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Efficient programming and the ODISSEI Secure Supercomputer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A picture containing fabric&#10;&#10;Description automatically generated">
            <a:extLst>
              <a:ext uri="{FF2B5EF4-FFF2-40B4-BE49-F238E27FC236}">
                <a16:creationId xmlns:a16="http://schemas.microsoft.com/office/drawing/2014/main" id="{CDC246EC-2B55-BFFF-777D-1266E0604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276" y="0"/>
            <a:ext cx="9823454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8">
            <a:extLst>
              <a:ext uri="{FF2B5EF4-FFF2-40B4-BE49-F238E27FC236}">
                <a16:creationId xmlns:a16="http://schemas.microsoft.com/office/drawing/2014/main" id="{24C45BB0-2DD6-322A-BE1A-E4104EB898F6}"/>
              </a:ext>
            </a:extLst>
          </p:cNvPr>
          <p:cNvSpPr txBox="1"/>
          <p:nvPr/>
        </p:nvSpPr>
        <p:spPr>
          <a:xfrm>
            <a:off x="2387598" y="729736"/>
            <a:ext cx="2247896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storage</a:t>
            </a:r>
            <a:endParaRPr lang="en-NL" sz="32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59B70281-2282-027B-2887-A6A027BB2349}"/>
              </a:ext>
            </a:extLst>
          </p:cNvPr>
          <p:cNvSpPr txBox="1"/>
          <p:nvPr/>
        </p:nvSpPr>
        <p:spPr>
          <a:xfrm>
            <a:off x="3606795" y="1860035"/>
            <a:ext cx="2247896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memory</a:t>
            </a:r>
            <a:endParaRPr lang="en-NL" sz="32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4E09C72B-1CA8-0F95-0F31-65D000029532}"/>
              </a:ext>
            </a:extLst>
          </p:cNvPr>
          <p:cNvSpPr txBox="1"/>
          <p:nvPr/>
        </p:nvSpPr>
        <p:spPr>
          <a:xfrm>
            <a:off x="4584701" y="3186784"/>
            <a:ext cx="2247896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compute</a:t>
            </a:r>
            <a:endParaRPr lang="en-NL" sz="32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A picture containing fabric&#10;&#10;Description automatically generated">
            <a:extLst>
              <a:ext uri="{FF2B5EF4-FFF2-40B4-BE49-F238E27FC236}">
                <a16:creationId xmlns:a16="http://schemas.microsoft.com/office/drawing/2014/main" id="{8494FF7B-EA13-2665-E23A-508651B2B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276" y="0"/>
            <a:ext cx="9823454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8">
            <a:extLst>
              <a:ext uri="{FF2B5EF4-FFF2-40B4-BE49-F238E27FC236}">
                <a16:creationId xmlns:a16="http://schemas.microsoft.com/office/drawing/2014/main" id="{E1B2C1AA-BC85-83A9-B2B2-579B45A8C973}"/>
              </a:ext>
            </a:extLst>
          </p:cNvPr>
          <p:cNvSpPr txBox="1"/>
          <p:nvPr/>
        </p:nvSpPr>
        <p:spPr>
          <a:xfrm>
            <a:off x="2387598" y="729736"/>
            <a:ext cx="6883402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data do not fit on disk </a:t>
            </a:r>
            <a:endParaRPr lang="en-NL" sz="32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283CF9CA-5826-200A-DDB7-5F7714A92B00}"/>
              </a:ext>
            </a:extLst>
          </p:cNvPr>
          <p:cNvSpPr txBox="1"/>
          <p:nvPr/>
        </p:nvSpPr>
        <p:spPr>
          <a:xfrm>
            <a:off x="442176" y="1860035"/>
            <a:ext cx="10947397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cannot allocate vector of size 223.1 Gb </a:t>
            </a:r>
            <a:endParaRPr lang="en-NL" sz="32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928D021C-4AC9-0E62-1886-1BBDC545503A}"/>
              </a:ext>
            </a:extLst>
          </p:cNvPr>
          <p:cNvSpPr txBox="1"/>
          <p:nvPr/>
        </p:nvSpPr>
        <p:spPr>
          <a:xfrm>
            <a:off x="2641601" y="3136611"/>
            <a:ext cx="8013701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?? Omg this will take forever!</a:t>
            </a:r>
            <a:endParaRPr lang="en-NL" sz="32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6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AFFEC-F2D1-13C0-9DAF-FE8BEE10C5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429000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Storage</a:t>
            </a:r>
            <a:endParaRPr lang="en-GB" sz="1800" kern="0">
              <a:solidFill>
                <a:srgbClr val="FFFFFF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26F469B-8122-0EA3-A78B-89F589867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16889"/>
          <a:stretch>
            <a:fillRect/>
          </a:stretch>
        </p:blipFill>
        <p:spPr>
          <a:xfrm>
            <a:off x="5120265" y="1807110"/>
            <a:ext cx="1951466" cy="162188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2A40FBF6-9A86-F5F4-1DE9-DBB47E1F0DD5}"/>
              </a:ext>
            </a:extLst>
          </p:cNvPr>
          <p:cNvSpPr txBox="1"/>
          <p:nvPr/>
        </p:nvSpPr>
        <p:spPr>
          <a:xfrm>
            <a:off x="3047996" y="697486"/>
            <a:ext cx="6096003" cy="54630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Geachte relatie,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  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Uit een meting op maandag 4 april 2022 blijkt dat project 0000, Titel van het project, een ruimtebeslag kent van </a:t>
            </a:r>
            <a:r>
              <a:rPr lang="nl-NL" sz="2000" b="1" i="0" u="none" strike="noStrike" kern="1200" cap="none" spc="0" baseline="0">
                <a:solidFill>
                  <a:srgbClr val="FF0000"/>
                </a:solidFill>
                <a:uFillTx/>
                <a:latin typeface="Calibri" pitchFamily="34"/>
                <a:ea typeface="Calibri" pitchFamily="34"/>
              </a:rPr>
              <a:t>133 </a:t>
            </a: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GB. De limiet voor het project is </a:t>
            </a:r>
            <a:r>
              <a:rPr lang="nl-NL" sz="2000" b="1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100</a:t>
            </a: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 GB.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Als u de extra capaciteit daadwerkelijk nodig heeft, dan kunt u een verzoek indienen om extra capaciteit bij te kopen. De kosten hiervoor bedragen 25 euro per 50 GB per maand.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 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Met vriendelijke groet,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1F497D"/>
                </a:solidFill>
                <a:uFillTx/>
                <a:latin typeface="Calibri" pitchFamily="34"/>
                <a:ea typeface="Calibri" pitchFamily="34"/>
              </a:rPr>
              <a:t> 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Firstname Lastname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DBD Team Dataservices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1F497D"/>
                </a:solidFill>
                <a:uFillTx/>
                <a:latin typeface="Calibri" pitchFamily="34"/>
                <a:ea typeface="Calibri" pitchFamily="34"/>
              </a:rPr>
              <a:t> 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CBS |</a:t>
            </a:r>
            <a:r>
              <a:rPr lang="nl-NL" sz="20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  <a:ea typeface="Calibri" pitchFamily="34"/>
              </a:rPr>
              <a:t> </a:t>
            </a: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Henri Faasdreef 312 | Postbus 24500 | 2490 HA Den Haag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Email: </a:t>
            </a:r>
            <a:r>
              <a:rPr lang="nl-NL" sz="2000" b="0" i="0" u="sng" strike="noStrike" kern="1200" cap="none" spc="0" baseline="0">
                <a:solidFill>
                  <a:srgbClr val="0000FF"/>
                </a:solidFill>
                <a:uFillTx/>
                <a:latin typeface="Calibri" pitchFamily="34"/>
                <a:ea typeface="Calibri" pitchFamily="34"/>
                <a:hlinkClick r:id="rId2"/>
              </a:rPr>
              <a:t>microdata@cbs.nl</a:t>
            </a: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 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Volg </a:t>
            </a:r>
            <a:r>
              <a:rPr lang="nl-NL" sz="2000" b="0" i="0" u="none" strike="noStrike" kern="1200" cap="none" spc="0" baseline="0">
                <a:solidFill>
                  <a:srgbClr val="00B0F0"/>
                </a:solidFill>
                <a:uFillTx/>
                <a:latin typeface="Calibri" pitchFamily="34"/>
                <a:ea typeface="Calibri" pitchFamily="34"/>
              </a:rPr>
              <a:t>statistiekcbs</a:t>
            </a:r>
            <a:r>
              <a:rPr lang="nl-NL" sz="2000" b="0" i="0" u="none" strike="noStrike" kern="1200" cap="none" spc="0" baseline="0">
                <a:solidFill>
                  <a:srgbClr val="271D6C"/>
                </a:solidFill>
                <a:uFillTx/>
                <a:latin typeface="Calibri" pitchFamily="34"/>
                <a:ea typeface="Calibri" pitchFamily="34"/>
              </a:rPr>
              <a:t> op twitter | facebook | instagram </a:t>
            </a:r>
            <a:endParaRPr lang="en-NL" sz="2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D3D8B-ABB0-DB7A-CFEA-580902BEDD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Top tip #2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CE42661-1A91-480A-3B06-5A05AF1B3730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If you can afford it, just buy extra storage space for your project </a:t>
            </a:r>
            <a:r>
              <a:rPr lang="en-GB" sz="44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  <a:sym typeface="Wingdings" panose="05000000000000000000" pitchFamily="2" charset="2"/>
              </a:rPr>
              <a:t></a:t>
            </a:r>
            <a:endParaRPr lang="en-GB" sz="44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6DE7E-BA59-4248-CDA8-DAC8FCBE641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Efficient project folder structure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E1226-C1D5-2923-F08B-697E1CA62AC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my_project/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raw_data/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│  ├─ questionnaire_data.csv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processed_data/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│  ├─ questionnaire_processed.rds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│  ├─ analysis_object.rds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img/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│  ├─ plot.png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01_load_and_process_data.R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02_create_visualisations.R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03_main_analysis.R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04_output_results.R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my_project.Rproj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readme.md</a:t>
            </a:r>
          </a:p>
          <a:p>
            <a:pPr marL="0" lvl="0" indent="0">
              <a:lnSpc>
                <a:spcPct val="70000"/>
              </a:lnSpc>
              <a:buNone/>
            </a:pPr>
            <a:endParaRPr lang="en-GB" sz="1900">
              <a:solidFill>
                <a:srgbClr val="404040"/>
              </a:solidFill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D9E0-09BF-A4FF-20FB-2C546316156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Efficient project folder structure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646F0-AF56-94DB-7512-6D836C16981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my_project/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raw_data/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│  ├─ questionnaire_data.csv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processed_data/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│  ├─ questionnaire_processed.rds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│  ├─ analysis_object.rds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img/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│  ├─ plot.png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01_load_and_process_data.R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02_create_visualisations.R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03_main_analysis.R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04_output_results.R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my_project.Rproj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en-GB" sz="1900">
                <a:solidFill>
                  <a:srgbClr val="404040"/>
                </a:solidFill>
                <a:latin typeface="Fira Code" pitchFamily="49"/>
                <a:ea typeface="Fira Code" pitchFamily="49"/>
              </a:rPr>
              <a:t>├─ readme.md</a:t>
            </a:r>
          </a:p>
          <a:p>
            <a:pPr marL="0" lvl="0" indent="0">
              <a:lnSpc>
                <a:spcPct val="70000"/>
              </a:lnSpc>
              <a:buNone/>
            </a:pPr>
            <a:endParaRPr lang="en-GB" sz="1900">
              <a:solidFill>
                <a:srgbClr val="404040"/>
              </a:solidFill>
              <a:latin typeface="Fira Code" pitchFamily="49"/>
              <a:ea typeface="Fira Code" pitchFamily="49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DB5D5E1A-41A4-2708-8FE1-4E580A0C51C5}"/>
              </a:ext>
            </a:extLst>
          </p:cNvPr>
          <p:cNvSpPr txBox="1"/>
          <p:nvPr/>
        </p:nvSpPr>
        <p:spPr>
          <a:xfrm>
            <a:off x="6096003" y="2122752"/>
            <a:ext cx="4864973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1" i="0" u="none" strike="noStrike" kern="0" cap="none" spc="0" baseline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At CBS, this is on a different disk!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Does not count towards your 100GB quote</a:t>
            </a:r>
            <a:endParaRPr lang="en-NL" sz="1800" b="1" i="0" u="none" strike="noStrike" kern="1200" cap="none" spc="0" baseline="0">
              <a:solidFill>
                <a:srgbClr val="7F7F7F"/>
              </a:solidFill>
              <a:uFillTx/>
              <a:latin typeface="Calibri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3D56F22-B26A-08D6-C89F-5DC057DFA4C6}"/>
              </a:ext>
            </a:extLst>
          </p:cNvPr>
          <p:cNvSpPr txBox="1"/>
          <p:nvPr/>
        </p:nvSpPr>
        <p:spPr>
          <a:xfrm>
            <a:off x="6096003" y="2961970"/>
            <a:ext cx="4864973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1" i="0" u="none" strike="noStrike" kern="0" cap="none" spc="0" baseline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Make these objects efficiently stored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Depends on your application</a:t>
            </a:r>
            <a:endParaRPr lang="en-NL" sz="1800" b="1" i="0" u="none" strike="noStrike" kern="1200" cap="none" spc="0" baseline="0">
              <a:solidFill>
                <a:srgbClr val="7F7F7F"/>
              </a:solidFill>
              <a:uFillTx/>
              <a:latin typeface="Calibri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ABC437F-D960-115C-35E1-5602EF34EA3E}"/>
              </a:ext>
            </a:extLst>
          </p:cNvPr>
          <p:cNvSpPr/>
          <p:nvPr/>
        </p:nvSpPr>
        <p:spPr>
          <a:xfrm>
            <a:off x="882871" y="2093445"/>
            <a:ext cx="10030812" cy="704929"/>
          </a:xfrm>
          <a:prstGeom prst="rect">
            <a:avLst/>
          </a:prstGeom>
          <a:noFill/>
          <a:ln w="12701" cap="flat">
            <a:solidFill>
              <a:srgbClr val="40404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0AF4357E-A780-3C18-D720-95531E04AFFB}"/>
              </a:ext>
            </a:extLst>
          </p:cNvPr>
          <p:cNvSpPr/>
          <p:nvPr/>
        </p:nvSpPr>
        <p:spPr>
          <a:xfrm>
            <a:off x="882871" y="2798374"/>
            <a:ext cx="10030812" cy="973525"/>
          </a:xfrm>
          <a:prstGeom prst="rect">
            <a:avLst/>
          </a:prstGeom>
          <a:noFill/>
          <a:ln w="12701" cap="flat">
            <a:solidFill>
              <a:srgbClr val="40404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AE2F9-7A45-8BF9-85F7-4B246C81B4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Top tip #3 </a:t>
            </a:r>
            <a:r>
              <a:rPr lang="en-GB" sz="4000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(small open science digression)</a:t>
            </a:r>
            <a:endParaRPr lang="en-GB" sz="4000">
              <a:solidFill>
                <a:srgbClr val="006388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A533C0-01B1-08F5-1410-0886A89BEEF9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Create a clear code folder, export your code from the RA, and publish it!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4806C-0E1F-2B1D-47AA-8A77A419B3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 anchor="b"/>
          <a:lstStyle/>
          <a:p>
            <a:pPr lvl="0">
              <a:lnSpc>
                <a:spcPct val="100000"/>
              </a:lnSpc>
            </a:pPr>
            <a:r>
              <a:rPr lang="en-GB" sz="48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Efficiently storing large R datasets</a:t>
            </a:r>
            <a:endParaRPr lang="en-GB" sz="4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7D8A83E-C1F1-F6B0-E7A1-795137411296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Live coding 1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6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1470B-4121-603B-BA86-19CFF4D872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31485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Memory</a:t>
            </a:r>
            <a:endParaRPr lang="en-GB" sz="1800" kern="0">
              <a:solidFill>
                <a:srgbClr val="FFFFFF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AE8B77F-4D9E-E92A-0F52-637CF5EF73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4512"/>
          <a:stretch>
            <a:fillRect/>
          </a:stretch>
        </p:blipFill>
        <p:spPr>
          <a:xfrm>
            <a:off x="5037091" y="2057400"/>
            <a:ext cx="2117814" cy="159869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6E0B4-99D8-6CBF-4284-F0ACB3FBD76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Before we start…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6D313-A0D3-E6FA-8290-A1B98B191E4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9721847" cy="4667243"/>
          </a:xfrm>
        </p:spPr>
        <p:txBody>
          <a:bodyPr/>
          <a:lstStyle/>
          <a:p>
            <a:pPr marL="0" lvl="0" indent="0">
              <a:lnSpc>
                <a:spcPct val="100000"/>
              </a:lnSpc>
              <a:buNone/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About me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Assistant professor at </a:t>
            </a:r>
            <a:r>
              <a:rPr lang="en-GB" sz="2000" b="1" dirty="0">
                <a:solidFill>
                  <a:srgbClr val="006388"/>
                </a:solidFill>
                <a:latin typeface="Fira Sans" pitchFamily="34"/>
              </a:rPr>
              <a:t>Methodology &amp; Statistics</a:t>
            </a: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, Utrecht University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Team lead for the </a:t>
            </a:r>
            <a:r>
              <a:rPr lang="en-GB" sz="2000" b="1" dirty="0">
                <a:solidFill>
                  <a:srgbClr val="006388"/>
                </a:solidFill>
                <a:latin typeface="Fira Sans" pitchFamily="34"/>
              </a:rPr>
              <a:t>ODISSEI Social Data Science (</a:t>
            </a:r>
            <a:r>
              <a:rPr lang="en-GB" sz="2000" b="1" dirty="0" err="1">
                <a:solidFill>
                  <a:srgbClr val="006388"/>
                </a:solidFill>
                <a:latin typeface="Fira Sans" pitchFamily="34"/>
              </a:rPr>
              <a:t>SoDa</a:t>
            </a:r>
            <a:r>
              <a:rPr lang="en-GB" sz="2000" b="1" dirty="0">
                <a:solidFill>
                  <a:srgbClr val="006388"/>
                </a:solidFill>
                <a:latin typeface="Fira Sans" pitchFamily="34"/>
              </a:rPr>
              <a:t>) team </a:t>
            </a:r>
            <a:br>
              <a:rPr lang="en-GB" sz="2000" b="1" dirty="0">
                <a:solidFill>
                  <a:srgbClr val="006388"/>
                </a:solidFill>
                <a:latin typeface="Fira Sans" pitchFamily="34"/>
              </a:rPr>
            </a:br>
            <a:r>
              <a:rPr lang="en-GB" sz="2000" dirty="0">
                <a:solidFill>
                  <a:srgbClr val="7F7F7F"/>
                </a:solidFill>
                <a:latin typeface="Fira Sans" pitchFamily="34"/>
              </a:rPr>
              <a:t>advancing data- &amp; computation-intensive research in social science</a:t>
            </a:r>
            <a:endParaRPr lang="en-GB" sz="1800" dirty="0">
              <a:solidFill>
                <a:srgbClr val="7F7F7F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Strong advocate for </a:t>
            </a:r>
            <a:r>
              <a:rPr lang="en-GB" sz="2000" b="1" dirty="0">
                <a:solidFill>
                  <a:srgbClr val="006388"/>
                </a:solidFill>
                <a:latin typeface="Fira Sans" pitchFamily="34"/>
              </a:rPr>
              <a:t>open science</a:t>
            </a:r>
            <a:br>
              <a:rPr lang="en-GB" sz="2000" b="1" dirty="0">
                <a:solidFill>
                  <a:srgbClr val="006388"/>
                </a:solidFill>
                <a:latin typeface="Fira Sans" pitchFamily="34"/>
              </a:rPr>
            </a:b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About today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We will </a:t>
            </a:r>
            <a:r>
              <a:rPr lang="en-GB" sz="2000" b="1" dirty="0">
                <a:solidFill>
                  <a:srgbClr val="006388"/>
                </a:solidFill>
                <a:latin typeface="Fira Sans" pitchFamily="34"/>
              </a:rPr>
              <a:t>not solve all your computation problems </a:t>
            </a: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in less than an hour </a:t>
            </a:r>
            <a:r>
              <a:rPr lang="en-GB" sz="2000" dirty="0">
                <a:solidFill>
                  <a:srgbClr val="404040"/>
                </a:solidFill>
                <a:latin typeface="Wingdings" pitchFamily="2"/>
              </a:rPr>
              <a:t>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I will show </a:t>
            </a:r>
            <a:r>
              <a:rPr lang="en-GB" sz="2000" b="1" dirty="0">
                <a:solidFill>
                  <a:srgbClr val="006388"/>
                </a:solidFill>
                <a:latin typeface="Fira Sans" pitchFamily="34"/>
              </a:rPr>
              <a:t>R code</a:t>
            </a: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, but the principles hold for other environments too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If you work at an </a:t>
            </a:r>
            <a:r>
              <a:rPr lang="en-GB" sz="2000" b="1" dirty="0">
                <a:solidFill>
                  <a:srgbClr val="006388"/>
                </a:solidFill>
                <a:latin typeface="Fira Sans" pitchFamily="34"/>
              </a:rPr>
              <a:t>ODISSEI member organisation</a:t>
            </a:r>
            <a:r>
              <a:rPr lang="en-GB" sz="2000" dirty="0">
                <a:solidFill>
                  <a:srgbClr val="404040"/>
                </a:solidFill>
                <a:latin typeface="Fira Sans" pitchFamily="34"/>
              </a:rPr>
              <a:t>: you can get help from the ODISSEI Social Data Science team!</a:t>
            </a:r>
          </a:p>
          <a:p>
            <a:pPr lvl="0">
              <a:lnSpc>
                <a:spcPct val="100000"/>
              </a:lnSpc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63136-4FE7-229B-FCDF-0689C79099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Top tip #4</a:t>
            </a:r>
            <a:endParaRPr lang="en-GB" sz="4000">
              <a:solidFill>
                <a:srgbClr val="006388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677FE5-DA3C-214B-9D18-6E1FFC5017C8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Read your program’s error messages! They give a lot of diagnostic info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BE16DE9-C13C-34F7-087C-A485E23297D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914400"/>
            <a:ext cx="10515600" cy="5578470"/>
          </a:xfrm>
        </p:spPr>
        <p:txBody>
          <a:bodyPr/>
          <a:lstStyle/>
          <a:p>
            <a:pPr marL="0" lvl="0" indent="0">
              <a:buNone/>
            </a:pPr>
            <a:r>
              <a:rPr lang="en-GB" b="1">
                <a:solidFill>
                  <a:srgbClr val="404040"/>
                </a:solidFill>
                <a:latin typeface="Fira Sans" pitchFamily="34"/>
              </a:rPr>
              <a:t>In R:</a:t>
            </a:r>
          </a:p>
          <a:p>
            <a:pPr marL="0" lvl="0" indent="0">
              <a:buNone/>
            </a:pPr>
            <a:r>
              <a:rPr lang="en-US">
                <a:solidFill>
                  <a:srgbClr val="404040"/>
                </a:solidFill>
                <a:latin typeface="Fira Code" pitchFamily="49"/>
                <a:ea typeface="Fira Code" pitchFamily="49"/>
              </a:rPr>
              <a:t>Error: cannot allocate vector of size 745.1 Gb</a:t>
            </a:r>
          </a:p>
          <a:p>
            <a:pPr marL="0" lvl="0" indent="0">
              <a:buNone/>
            </a:pPr>
            <a:endParaRPr lang="en-US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US" b="1">
                <a:solidFill>
                  <a:srgbClr val="404040"/>
                </a:solidFill>
                <a:latin typeface="Fira Sans" pitchFamily="34"/>
              </a:rPr>
              <a:t>In Python (numpy)</a:t>
            </a:r>
          </a:p>
          <a:p>
            <a:pPr marL="0" lvl="0" indent="0">
              <a:buNone/>
            </a:pPr>
            <a:r>
              <a:rPr lang="en-US">
                <a:solidFill>
                  <a:srgbClr val="404040"/>
                </a:solidFill>
                <a:latin typeface="Fira Code" pitchFamily="49"/>
                <a:ea typeface="Fira Code" pitchFamily="49"/>
              </a:rPr>
              <a:t>numpy.core._exceptions._ArrayMemoryError: Unable to allocate 745. GiB for an array with shape (100000000000,) and data type float64</a:t>
            </a:r>
          </a:p>
          <a:p>
            <a:pPr marL="0" lvl="0" indent="0">
              <a:buNone/>
            </a:pPr>
            <a:endParaRPr lang="en-US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US" b="1">
                <a:solidFill>
                  <a:srgbClr val="404040"/>
                </a:solidFill>
                <a:latin typeface="Fira Sans" pitchFamily="34"/>
              </a:rPr>
              <a:t>In Stata</a:t>
            </a:r>
            <a:endParaRPr lang="en-GB" b="1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>
                <a:solidFill>
                  <a:srgbClr val="404040"/>
                </a:solidFill>
                <a:latin typeface="Fira Code" pitchFamily="49"/>
                <a:ea typeface="Fira Code" pitchFamily="49"/>
              </a:rPr>
              <a:t>(no clue, I really don’t use Stata??)</a:t>
            </a:r>
            <a:endParaRPr lang="en-US">
              <a:solidFill>
                <a:srgbClr val="404040"/>
              </a:solidFill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FFB05-8CC0-B748-4929-C7871281122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49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Clean your session / environment</a:t>
            </a:r>
            <a:endParaRPr lang="en-GB" sz="1600" kern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11D03CB-0AC6-6B85-AE69-43FF1D7B8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84" y="2110352"/>
            <a:ext cx="6072228" cy="3157560"/>
          </a:xfrm>
          <a:prstGeom prst="rect">
            <a:avLst/>
          </a:prstGeom>
          <a:noFill/>
          <a:ln cap="flat">
            <a:noFill/>
          </a:ln>
          <a:effectLst>
            <a:outerShdw blurRad="330200" dist="38100" dir="3300000" sx="101000" sy="101000" algn="tl" rotWithShape="0">
              <a:prstClr val="black">
                <a:alpha val="41000"/>
              </a:prst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40FAB-8F83-0124-09C4-D51D3B8C2A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 anchor="b"/>
          <a:lstStyle/>
          <a:p>
            <a:pPr lvl="0">
              <a:lnSpc>
                <a:spcPct val="100000"/>
              </a:lnSpc>
            </a:pPr>
            <a:r>
              <a:rPr lang="en-GB" sz="48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Efficiently processing large datasets</a:t>
            </a:r>
            <a:endParaRPr lang="en-GB" sz="4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D54FF6F-93AD-E17D-3E6B-93EB06252BD7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Live coding 2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8C621-55EB-F67B-87F4-6B7482293F9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Larger-than-memory data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76431-1CB4-57C9-ECAC-D81BC3890AC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lvl="0"/>
            <a:endParaRPr lang="en-GB">
              <a:solidFill>
                <a:srgbClr val="404040"/>
              </a:solidFill>
              <a:latin typeface="Fira Sans" pitchFamily="34"/>
            </a:endParaRPr>
          </a:p>
          <a:p>
            <a:pPr lvl="0"/>
            <a:r>
              <a:rPr lang="en-GB">
                <a:solidFill>
                  <a:srgbClr val="404040"/>
                </a:solidFill>
                <a:latin typeface="Fira Sans" pitchFamily="34"/>
              </a:rPr>
              <a:t>Sometimes, your data really is larger-than-memory</a:t>
            </a:r>
          </a:p>
          <a:p>
            <a:pPr lvl="0"/>
            <a:r>
              <a:rPr lang="en-GB">
                <a:solidFill>
                  <a:srgbClr val="404040"/>
                </a:solidFill>
                <a:latin typeface="Fira Sans" pitchFamily="34"/>
              </a:rPr>
              <a:t>It is possible to do analyses on datasets which are on-disk</a:t>
            </a:r>
          </a:p>
          <a:p>
            <a:pPr marL="0" lvl="0" indent="0">
              <a:buNone/>
            </a:pPr>
            <a:endParaRPr lang="en-GB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Two options: </a:t>
            </a:r>
          </a:p>
          <a:p>
            <a:pPr lvl="0"/>
            <a:r>
              <a:rPr lang="en-GB">
                <a:solidFill>
                  <a:srgbClr val="404040"/>
                </a:solidFill>
                <a:latin typeface="Fira Sans" pitchFamily="34"/>
              </a:rPr>
              <a:t>Create chunked data objects</a:t>
            </a:r>
          </a:p>
          <a:p>
            <a:pPr lvl="0"/>
            <a:r>
              <a:rPr lang="en-GB">
                <a:solidFill>
                  <a:srgbClr val="404040"/>
                </a:solidFill>
                <a:latin typeface="Fira Sans" pitchFamily="34"/>
              </a:rPr>
              <a:t>Create a proper database</a:t>
            </a:r>
          </a:p>
          <a:p>
            <a:pPr lvl="0"/>
            <a:endParaRPr lang="en-GB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46209-28B6-72E8-2590-7616BC9CB5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Top tip #5</a:t>
            </a:r>
            <a:endParaRPr lang="en-GB" sz="4000">
              <a:solidFill>
                <a:srgbClr val="006388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4D61E6-3DBD-1459-F283-654DF6F53C92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Investigate whether the “heavy” RA machine will solve your memory issues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DEB9C-BF29-15A2-3116-2E65A44E33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 anchor="b"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43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Visualisation &amp; regression with larger-than-memory data</a:t>
            </a:r>
            <a:endParaRPr lang="en-GB" sz="43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89F52C1-207D-2DDB-9769-3B7DBBBFD06D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Live coding 3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9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D8882-FDB5-4269-26B5-9FB6CAE2FE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31485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Compute</a:t>
            </a:r>
            <a:endParaRPr lang="en-GB" sz="1800" kern="0">
              <a:solidFill>
                <a:srgbClr val="FFFFFF"/>
              </a:solidFill>
            </a:endParaRPr>
          </a:p>
        </p:txBody>
      </p:sp>
      <p:pic>
        <p:nvPicPr>
          <p:cNvPr id="3" name="Graphic 4">
            <a:extLst>
              <a:ext uri="{FF2B5EF4-FFF2-40B4-BE49-F238E27FC236}">
                <a16:creationId xmlns:a16="http://schemas.microsoft.com/office/drawing/2014/main" id="{A80506F0-3692-41E9-3356-C17B18841A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16592"/>
          <a:stretch>
            <a:fillRect/>
          </a:stretch>
        </p:blipFill>
        <p:spPr>
          <a:xfrm>
            <a:off x="5053852" y="1867058"/>
            <a:ext cx="2084301" cy="173848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D8F61-5394-3558-2365-FC17578A91D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Compute-heavy applications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30D71-92A2-03DE-3B9F-5A1B3B9AA41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Large simulations, e.g., </a:t>
            </a:r>
          </a:p>
          <a:p>
            <a:pPr lvl="1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agent-based models</a:t>
            </a:r>
          </a:p>
          <a:p>
            <a:pPr lvl="1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computational models</a:t>
            </a:r>
          </a:p>
          <a:p>
            <a:pPr lvl="1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complex systems stuff</a:t>
            </a:r>
          </a:p>
          <a:p>
            <a:pPr lvl="1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statistical simulations (large power analyses)</a:t>
            </a:r>
          </a:p>
          <a:p>
            <a:pPr lvl="0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Many different conditions </a:t>
            </a:r>
          </a:p>
          <a:p>
            <a:pPr lvl="1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Perform some computation for each neighbourhood in NL</a:t>
            </a:r>
          </a:p>
          <a:p>
            <a:pPr lvl="0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Bayesian estimation with large models (many parameters, many posterior samples)</a:t>
            </a:r>
          </a:p>
          <a:p>
            <a:pPr lvl="0">
              <a:lnSpc>
                <a:spcPct val="100000"/>
              </a:lnSpc>
            </a:pPr>
            <a:endParaRPr lang="en-GB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GB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FF3BF-2F6D-61CC-5CE6-78069E22C9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 anchor="b"/>
          <a:lstStyle/>
          <a:p>
            <a:pPr lvl="0">
              <a:lnSpc>
                <a:spcPct val="100000"/>
              </a:lnSpc>
            </a:pPr>
            <a:r>
              <a:rPr lang="en-GB" sz="48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Speeding up a function with C++</a:t>
            </a:r>
            <a:endParaRPr lang="en-GB" sz="4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9E27CF-8450-037F-81A3-866FEBECE882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Live coding 4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8ADB7-680B-954F-DAAE-4638E7C2038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Today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10590-C015-8AF6-DE6B-0E74807124E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828321" cy="4667243"/>
          </a:xfrm>
        </p:spPr>
        <p:txBody>
          <a:bodyPr/>
          <a:lstStyle/>
          <a:p>
            <a:pPr lvl="0"/>
            <a:r>
              <a:rPr lang="en-GB" sz="3200">
                <a:solidFill>
                  <a:srgbClr val="404040"/>
                </a:solidFill>
                <a:latin typeface="Fira Sans" pitchFamily="34"/>
              </a:rPr>
              <a:t>The CBS RA technical</a:t>
            </a:r>
          </a:p>
          <a:p>
            <a:pPr lvl="0"/>
            <a:endParaRPr lang="en-GB" sz="3200">
              <a:solidFill>
                <a:srgbClr val="404040"/>
              </a:solidFill>
              <a:latin typeface="Fira Sans" pitchFamily="34"/>
            </a:endParaRPr>
          </a:p>
          <a:p>
            <a:pPr lvl="0"/>
            <a:r>
              <a:rPr lang="en-GB" sz="3200">
                <a:solidFill>
                  <a:srgbClr val="404040"/>
                </a:solidFill>
                <a:latin typeface="Fira Sans" pitchFamily="34"/>
              </a:rPr>
              <a:t>The trinity of trouble</a:t>
            </a:r>
          </a:p>
          <a:p>
            <a:pPr lvl="1"/>
            <a:r>
              <a:rPr lang="en-GB" sz="2800">
                <a:solidFill>
                  <a:srgbClr val="404040"/>
                </a:solidFill>
                <a:latin typeface="Fira Sans" pitchFamily="34"/>
              </a:rPr>
              <a:t>Storage</a:t>
            </a:r>
          </a:p>
          <a:p>
            <a:pPr lvl="1"/>
            <a:r>
              <a:rPr lang="en-GB" sz="2800">
                <a:solidFill>
                  <a:srgbClr val="404040"/>
                </a:solidFill>
                <a:latin typeface="Fira Sans" pitchFamily="34"/>
              </a:rPr>
              <a:t>Memory</a:t>
            </a:r>
          </a:p>
          <a:p>
            <a:pPr lvl="1"/>
            <a:r>
              <a:rPr lang="en-GB" sz="2800">
                <a:solidFill>
                  <a:srgbClr val="404040"/>
                </a:solidFill>
                <a:latin typeface="Fira Sans" pitchFamily="34"/>
              </a:rPr>
              <a:t>Compute</a:t>
            </a:r>
          </a:p>
          <a:p>
            <a:pPr marL="457200" lvl="1" indent="0">
              <a:buNone/>
            </a:pPr>
            <a:endParaRPr lang="en-GB" sz="2800">
              <a:solidFill>
                <a:srgbClr val="404040"/>
              </a:solidFill>
              <a:latin typeface="Fira Sans" pitchFamily="34"/>
            </a:endParaRPr>
          </a:p>
          <a:p>
            <a:pPr lvl="0"/>
            <a:r>
              <a:rPr lang="en-GB" sz="3200">
                <a:solidFill>
                  <a:srgbClr val="404040"/>
                </a:solidFill>
                <a:latin typeface="Fira Sans" pitchFamily="34"/>
              </a:rPr>
              <a:t>Tips &amp; question time!</a:t>
            </a:r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577B5F0C-B07D-CB82-4E77-B12DF8110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2437" y="1690689"/>
            <a:ext cx="4324353" cy="3867153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5" name="Group 16">
            <a:extLst>
              <a:ext uri="{FF2B5EF4-FFF2-40B4-BE49-F238E27FC236}">
                <a16:creationId xmlns:a16="http://schemas.microsoft.com/office/drawing/2014/main" id="{CEB48952-A32C-A25B-4C9D-2055EB91ABE6}"/>
              </a:ext>
            </a:extLst>
          </p:cNvPr>
          <p:cNvGrpSpPr/>
          <p:nvPr/>
        </p:nvGrpSpPr>
        <p:grpSpPr>
          <a:xfrm>
            <a:off x="4164826" y="3517221"/>
            <a:ext cx="1462674" cy="617037"/>
            <a:chOff x="4164826" y="3517221"/>
            <a:chExt cx="1462674" cy="617037"/>
          </a:xfrm>
        </p:grpSpPr>
        <p:pic>
          <p:nvPicPr>
            <p:cNvPr id="6" name="Ink 14">
              <a:extLst>
                <a:ext uri="{FF2B5EF4-FFF2-40B4-BE49-F238E27FC236}">
                  <a16:creationId xmlns:a16="http://schemas.microsoft.com/office/drawing/2014/main" id="{23D96A2D-6A9D-0063-53C9-392D096DCD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64826" y="3846259"/>
              <a:ext cx="1374836" cy="154442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7" name="Ink 15">
              <a:extLst>
                <a:ext uri="{FF2B5EF4-FFF2-40B4-BE49-F238E27FC236}">
                  <a16:creationId xmlns:a16="http://schemas.microsoft.com/office/drawing/2014/main" id="{AD48B46A-958C-8A42-4F70-63BA1BDF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99623" y="3517221"/>
              <a:ext cx="227877" cy="617037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1F67B0D-D4B5-07EC-ABCD-9C753A7BFBB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363196" cy="4667243"/>
          </a:xfrm>
        </p:spPr>
        <p:txBody>
          <a:bodyPr/>
          <a:lstStyle/>
          <a:p>
            <a:pPr marL="0" lvl="0" indent="0">
              <a:lnSpc>
                <a:spcPct val="100000"/>
              </a:lnSpc>
              <a:buNone/>
            </a:pPr>
            <a:r>
              <a:rPr lang="en-GB" b="1">
                <a:solidFill>
                  <a:srgbClr val="006388"/>
                </a:solidFill>
                <a:latin typeface="Fira Sans" pitchFamily="34"/>
              </a:rPr>
              <a:t>Embarrassingly parallel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Many independent computations, l</a:t>
            </a:r>
            <a:r>
              <a:rPr lang="en-US">
                <a:solidFill>
                  <a:srgbClr val="404040"/>
                </a:solidFill>
                <a:latin typeface="Fira Sans" pitchFamily="34"/>
              </a:rPr>
              <a:t>ittle or no effort is needed to separate the problem into a number of parallel tasks</a:t>
            </a:r>
          </a:p>
          <a:p>
            <a:pPr marL="0" lvl="0" indent="0">
              <a:lnSpc>
                <a:spcPct val="100000"/>
              </a:lnSpc>
              <a:buNone/>
            </a:pPr>
            <a:endParaRPr lang="en-US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r>
              <a:rPr lang="en-US">
                <a:solidFill>
                  <a:srgbClr val="7F7F7F"/>
                </a:solidFill>
                <a:latin typeface="Fira Sans" pitchFamily="34"/>
              </a:rPr>
              <a:t>Simulations</a:t>
            </a:r>
          </a:p>
          <a:p>
            <a:pPr lvl="0">
              <a:lnSpc>
                <a:spcPct val="100000"/>
              </a:lnSpc>
            </a:pPr>
            <a:r>
              <a:rPr lang="en-GB">
                <a:solidFill>
                  <a:srgbClr val="7F7F7F"/>
                </a:solidFill>
                <a:latin typeface="Fira Sans" pitchFamily="34"/>
              </a:rPr>
              <a:t>Applying a function to many conditions</a:t>
            </a:r>
          </a:p>
          <a:p>
            <a:pPr lvl="0">
              <a:lnSpc>
                <a:spcPct val="100000"/>
              </a:lnSpc>
            </a:pPr>
            <a:r>
              <a:rPr lang="en-GB">
                <a:solidFill>
                  <a:srgbClr val="7F7F7F"/>
                </a:solidFill>
                <a:latin typeface="Fira Sans" pitchFamily="34"/>
              </a:rPr>
              <a:t>Running a piece of code with many different settings</a:t>
            </a:r>
          </a:p>
          <a:p>
            <a:pPr lvl="0">
              <a:lnSpc>
                <a:spcPct val="100000"/>
              </a:lnSpc>
            </a:pPr>
            <a:r>
              <a:rPr lang="en-GB">
                <a:solidFill>
                  <a:srgbClr val="7F7F7F"/>
                </a:solidFill>
                <a:latin typeface="Fira Sans" pitchFamily="34"/>
              </a:rPr>
              <a:t>Bootstrapping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b="1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1032-FB9B-DDC1-DA95-53E5A2AFD7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Top tip #6</a:t>
            </a:r>
            <a:endParaRPr lang="en-GB" sz="4000">
              <a:solidFill>
                <a:srgbClr val="006388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CF60253-E88B-BFB7-B537-D4D8C4FA9FB0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Is your problem parallelizable? Look into the ODISSEI Secure Supercomputer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>
            <a:extLst>
              <a:ext uri="{FF2B5EF4-FFF2-40B4-BE49-F238E27FC236}">
                <a16:creationId xmlns:a16="http://schemas.microsoft.com/office/drawing/2014/main" id="{8A3E9639-A25B-60BB-9E22-763460CAAF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63" b="824"/>
          <a:stretch>
            <a:fillRect/>
          </a:stretch>
        </p:blipFill>
        <p:spPr>
          <a:xfrm>
            <a:off x="34290" y="60963"/>
            <a:ext cx="12123416" cy="673608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539AE-7A4E-7A10-FEB6-EF13DEF93C2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Top tips, collected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B932C-C0AD-F901-E666-E6A79E0856C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Fira Sans" pitchFamily="34"/>
              </a:rPr>
              <a:t>Run your heavy tasks during low-intensity hours on the RA environment</a:t>
            </a:r>
          </a:p>
          <a:p>
            <a:pPr lvl="0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Fira Sans" pitchFamily="34"/>
              </a:rPr>
              <a:t>If you can afford it, just buy extra storage space for your project </a:t>
            </a:r>
            <a:r>
              <a:rPr lang="en-US" sz="2000" dirty="0">
                <a:solidFill>
                  <a:srgbClr val="404040"/>
                </a:solidFill>
                <a:latin typeface="Wingdings" pitchFamily="2"/>
              </a:rPr>
              <a:t></a:t>
            </a:r>
          </a:p>
          <a:p>
            <a:pPr lvl="0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Fira Sans" pitchFamily="34"/>
              </a:rPr>
              <a:t>Create a clear code folder, export your code from the RA, and publish it!</a:t>
            </a:r>
          </a:p>
          <a:p>
            <a:pPr lvl="0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Fira Sans" pitchFamily="34"/>
              </a:rPr>
              <a:t>Read your program’s error messages! They give a lot of diagnostic info</a:t>
            </a:r>
          </a:p>
          <a:p>
            <a:pPr lvl="0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Fira Sans" pitchFamily="34"/>
              </a:rPr>
              <a:t>Investigate whether the “heavy” RA machine will solve your memory issues</a:t>
            </a:r>
          </a:p>
          <a:p>
            <a:pPr lvl="0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Fira Sans" pitchFamily="34"/>
              </a:rPr>
              <a:t>Is your problem parallelizable? Look into the ODISSEI Secure Supercomputer</a:t>
            </a:r>
          </a:p>
          <a:p>
            <a:pPr lvl="0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Fira Sans" pitchFamily="34"/>
              </a:rPr>
              <a:t>Want to know more? Join the workshop.</a:t>
            </a:r>
          </a:p>
          <a:p>
            <a:pPr lvl="0">
              <a:lnSpc>
                <a:spcPct val="100000"/>
              </a:lnSpc>
            </a:pPr>
            <a:endParaRPr lang="en-US" sz="2000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US" sz="2000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US" sz="2000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US" sz="2000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GB" sz="2000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3">
            <a:extLst>
              <a:ext uri="{FF2B5EF4-FFF2-40B4-BE49-F238E27FC236}">
                <a16:creationId xmlns:a16="http://schemas.microsoft.com/office/drawing/2014/main" id="{0CEEB3C4-2794-3796-7E00-0454C008E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95722" y="2448608"/>
            <a:ext cx="2000542" cy="6755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AF340431-E49E-DAE9-A817-87135740B4EC}"/>
              </a:ext>
            </a:extLst>
          </p:cNvPr>
          <p:cNvSpPr txBox="1"/>
          <p:nvPr/>
        </p:nvSpPr>
        <p:spPr>
          <a:xfrm>
            <a:off x="3048893" y="1340611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Thank you!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157671-DA9F-8B25-0EE3-E51952D594CE}"/>
              </a:ext>
            </a:extLst>
          </p:cNvPr>
          <p:cNvSpPr txBox="1"/>
          <p:nvPr/>
        </p:nvSpPr>
        <p:spPr>
          <a:xfrm>
            <a:off x="838193" y="3733879"/>
            <a:ext cx="10782303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NL" sz="1600" b="0" i="0" u="none" strike="noStrike" kern="1200" cap="none" spc="0" baseline="0">
                <a:solidFill>
                  <a:srgbClr val="000000"/>
                </a:solidFill>
                <a:uFillTx/>
                <a:latin typeface="Fira Code" pitchFamily="49"/>
                <a:ea typeface="Fira Code" pitchFamily="49"/>
                <a:hlinkClick r:id="rId4"/>
              </a:rPr>
              <a:t>https://www.surf.nl/en/agenda/supercomputing-for-social-scientists-with-r</a:t>
            </a:r>
            <a:endParaRPr lang="en-US" sz="1600" b="0" i="0" u="none" strike="noStrike" kern="1200" cap="none" spc="0" baseline="0">
              <a:solidFill>
                <a:srgbClr val="000000"/>
              </a:solidFill>
              <a:uFillTx/>
              <a:latin typeface="Fira Code" pitchFamily="49"/>
              <a:ea typeface="Fira Code" pitchFamily="49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000000"/>
              </a:solidFill>
              <a:uFillTx/>
              <a:latin typeface="Fira Code" pitchFamily="49"/>
              <a:ea typeface="Fira Code" pitchFamily="49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>
                <a:solidFill>
                  <a:srgbClr val="000000"/>
                </a:solidFill>
                <a:uFillTx/>
                <a:latin typeface="Fira Code" pitchFamily="49"/>
                <a:ea typeface="Fira Code" pitchFamily="49"/>
                <a:hlinkClick r:id="rId5"/>
              </a:rPr>
              <a:t>https://github.com/sodascience/cbs_microdata_computing</a:t>
            </a:r>
            <a:r>
              <a:rPr lang="en-US" sz="1600" b="0" i="0" u="none" strike="noStrike" kern="1200" cap="none" spc="0" baseline="0">
                <a:solidFill>
                  <a:srgbClr val="000000"/>
                </a:solidFill>
                <a:uFillTx/>
                <a:latin typeface="Fira Code" pitchFamily="49"/>
                <a:ea typeface="Fira Code" pitchFamily="49"/>
              </a:rPr>
              <a:t> </a:t>
            </a:r>
            <a:endParaRPr lang="en-NL" sz="1600" b="0" i="0" u="none" strike="noStrike" kern="1200" cap="none" spc="0" baseline="0">
              <a:solidFill>
                <a:srgbClr val="000000"/>
              </a:solidFill>
              <a:uFillTx/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7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37D76-2D96-9A2D-7750-33DD011097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Questions?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1BE7-A24F-0F5B-4EBA-04BF88679DB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Default light slide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F260C-63D8-4F73-F9C0-08B1B28B6F8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Note that the text is not black, but “black, text 1, lighter 25%”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makes things easier on the eyes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5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4223-52FB-BB92-CA7D-5D4BC87E67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Default dark slide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CB85D-C369-AC12-8B8E-E90D4D97548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The dark slide brings some variation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It can highlight important aspects of the presentation.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28BB-52FD-59AE-246A-FE84D5DE21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5C407-D08C-8BAC-01A6-DDCE4B770B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Here is an impactful slide with a sentence on it.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83FFD41-57E2-D8CE-A4CC-18D0699F7789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Here is a topic related to the aforementioned question.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4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5AC15-CE96-EF2B-DE00-0F087BD482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The CBS RA: technical 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67733-D5E6-6C29-EA97-011E5A9B4C0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CBS RA technical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055FB-59C3-C17B-0B55-7A3C0AA2A44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4952993" cy="4667243"/>
          </a:xfrm>
        </p:spPr>
        <p:txBody>
          <a:bodyPr/>
          <a:lstStyle/>
          <a:p>
            <a:pPr marL="0" lvl="0" indent="0">
              <a:lnSpc>
                <a:spcPct val="100000"/>
              </a:lnSpc>
              <a:buNone/>
            </a:pPr>
            <a:r>
              <a:rPr lang="en-GB" sz="1700" b="1">
                <a:solidFill>
                  <a:srgbClr val="404040"/>
                </a:solidFill>
                <a:latin typeface="Fira Sans" pitchFamily="34"/>
              </a:rPr>
              <a:t>The CBS RA server</a:t>
            </a:r>
          </a:p>
          <a:p>
            <a:pPr lvl="0">
              <a:lnSpc>
                <a:spcPct val="100000"/>
              </a:lnSpc>
            </a:pPr>
            <a:r>
              <a:rPr lang="en-GB" sz="1700">
                <a:solidFill>
                  <a:srgbClr val="404040"/>
                </a:solidFill>
                <a:latin typeface="Fira Sans" pitchFamily="34"/>
              </a:rPr>
              <a:t>One big physical computer</a:t>
            </a:r>
          </a:p>
          <a:p>
            <a:pPr lvl="0">
              <a:lnSpc>
                <a:spcPct val="100000"/>
              </a:lnSpc>
            </a:pPr>
            <a:r>
              <a:rPr lang="en-GB" sz="1700">
                <a:solidFill>
                  <a:srgbClr val="404040"/>
                </a:solidFill>
                <a:latin typeface="Fira Sans" pitchFamily="34"/>
              </a:rPr>
              <a:t>Virtual machines: you log in via Citrix and a “windows computer” is instantiated for you</a:t>
            </a:r>
          </a:p>
          <a:p>
            <a:pPr lvl="0">
              <a:lnSpc>
                <a:spcPct val="100000"/>
              </a:lnSpc>
            </a:pPr>
            <a:r>
              <a:rPr lang="en-GB" sz="1700">
                <a:solidFill>
                  <a:srgbClr val="404040"/>
                </a:solidFill>
                <a:latin typeface="Fira Sans" pitchFamily="34"/>
              </a:rPr>
              <a:t>4 virtual CPUs, 48Gb RAM &amp; 100Gb storage</a:t>
            </a:r>
          </a:p>
          <a:p>
            <a:pPr lvl="0">
              <a:lnSpc>
                <a:spcPct val="100000"/>
              </a:lnSpc>
            </a:pPr>
            <a:r>
              <a:rPr lang="en-GB" sz="1700">
                <a:solidFill>
                  <a:srgbClr val="404040"/>
                </a:solidFill>
                <a:latin typeface="Fira Sans" pitchFamily="34"/>
              </a:rPr>
              <a:t>Heavy option: 128Gb RAM</a:t>
            </a:r>
          </a:p>
          <a:p>
            <a:pPr lvl="0">
              <a:lnSpc>
                <a:spcPct val="100000"/>
              </a:lnSpc>
            </a:pPr>
            <a:endParaRPr lang="en-GB" sz="17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1700" b="1">
                <a:solidFill>
                  <a:srgbClr val="404040"/>
                </a:solidFill>
                <a:latin typeface="Fira Sans" pitchFamily="34"/>
              </a:rPr>
              <a:t>Resources are limited and (FOR NOW) shared across users</a:t>
            </a:r>
          </a:p>
          <a:p>
            <a:pPr lvl="0">
              <a:lnSpc>
                <a:spcPct val="100000"/>
              </a:lnSpc>
            </a:pPr>
            <a:r>
              <a:rPr lang="en-GB" sz="1700">
                <a:solidFill>
                  <a:srgbClr val="404040"/>
                </a:solidFill>
                <a:latin typeface="Fira Sans" pitchFamily="34"/>
              </a:rPr>
              <a:t>Disk access is shared</a:t>
            </a:r>
          </a:p>
          <a:p>
            <a:pPr lvl="0">
              <a:lnSpc>
                <a:spcPct val="100000"/>
              </a:lnSpc>
            </a:pPr>
            <a:r>
              <a:rPr lang="en-GB" sz="1700">
                <a:solidFill>
                  <a:srgbClr val="404040"/>
                </a:solidFill>
                <a:latin typeface="Fira Sans" pitchFamily="34"/>
              </a:rPr>
              <a:t>Memory is shared</a:t>
            </a:r>
          </a:p>
          <a:p>
            <a:pPr lvl="0">
              <a:lnSpc>
                <a:spcPct val="100000"/>
              </a:lnSpc>
            </a:pPr>
            <a:r>
              <a:rPr lang="en-GB" sz="1700">
                <a:solidFill>
                  <a:srgbClr val="404040"/>
                </a:solidFill>
                <a:latin typeface="Fira Sans" pitchFamily="34"/>
              </a:rPr>
              <a:t>Computation is shared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1700">
              <a:solidFill>
                <a:srgbClr val="404040"/>
              </a:solidFill>
              <a:latin typeface="Fira Sans" pitchFamily="34"/>
            </a:endParaRPr>
          </a:p>
        </p:txBody>
      </p:sp>
      <p:pic>
        <p:nvPicPr>
          <p:cNvPr id="4" name="Picture 4" descr="A picture containing text, floor, indoor, ceiling&#10;&#10;Description automatically generated">
            <a:extLst>
              <a:ext uri="{FF2B5EF4-FFF2-40B4-BE49-F238E27FC236}">
                <a16:creationId xmlns:a16="http://schemas.microsoft.com/office/drawing/2014/main" id="{2F1A70FC-1DAA-645A-28FA-5547DA0B6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9" y="2006595"/>
            <a:ext cx="5185836" cy="355600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C6F13F71-703C-8A95-4F3C-842D28D477BA}"/>
              </a:ext>
            </a:extLst>
          </p:cNvPr>
          <p:cNvSpPr txBox="1"/>
          <p:nvPr/>
        </p:nvSpPr>
        <p:spPr>
          <a:xfrm rot="825575">
            <a:off x="6898452" y="3369108"/>
            <a:ext cx="4190539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8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top secret</a:t>
            </a:r>
            <a:endParaRPr lang="en-NL" sz="48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EFD06-93F2-8535-059C-7B1E5B5158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Top tip #1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6CB9CCB-51C7-CCB5-A67D-D1B92EFCD0F5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Run your heavy tasks during low-intensity hours on the RA environment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8ED1-E3FE-B07B-D234-A8A7717ED8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486820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6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Tackling the trinity of trouble</a:t>
            </a:r>
            <a:endParaRPr lang="en-GB" sz="6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5EAFB233-7285-3442-CE81-B58DD6D33F9F}"/>
              </a:ext>
            </a:extLst>
          </p:cNvPr>
          <p:cNvSpPr txBox="1"/>
          <p:nvPr/>
        </p:nvSpPr>
        <p:spPr>
          <a:xfrm>
            <a:off x="1564638" y="4413196"/>
            <a:ext cx="2247896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storage</a:t>
            </a:r>
            <a:endParaRPr lang="en-NL" sz="32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BDB29D06-A3D2-0B2E-78CE-84AD8DEBE340}"/>
              </a:ext>
            </a:extLst>
          </p:cNvPr>
          <p:cNvSpPr txBox="1"/>
          <p:nvPr/>
        </p:nvSpPr>
        <p:spPr>
          <a:xfrm>
            <a:off x="4972050" y="4413187"/>
            <a:ext cx="2247896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memory</a:t>
            </a:r>
            <a:endParaRPr lang="en-NL" sz="32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E88F18C2-44E2-5768-3A9A-4C5067D6D267}"/>
              </a:ext>
            </a:extLst>
          </p:cNvPr>
          <p:cNvSpPr txBox="1"/>
          <p:nvPr/>
        </p:nvSpPr>
        <p:spPr>
          <a:xfrm>
            <a:off x="8379461" y="4413187"/>
            <a:ext cx="2247896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3200" b="1" i="0" u="none" strike="noStrike" kern="0" cap="none" spc="0" baseline="0">
                <a:solidFill>
                  <a:srgbClr val="FFFFFF"/>
                </a:solidFill>
                <a:highlight>
                  <a:srgbClr val="000000"/>
                </a:highlight>
                <a:uFillTx/>
                <a:latin typeface="Fira Code" pitchFamily="49"/>
                <a:ea typeface="Fira Code" pitchFamily="49"/>
              </a:rPr>
              <a:t>compute</a:t>
            </a:r>
            <a:endParaRPr lang="en-NL" sz="3200" b="0" i="0" u="none" strike="noStrike" kern="1200" cap="none" spc="0" baseline="0">
              <a:solidFill>
                <a:srgbClr val="FFFFFF"/>
              </a:solidFill>
              <a:highlight>
                <a:srgbClr val="000000"/>
              </a:highlight>
              <a:uFillTx/>
              <a:latin typeface="Fira Code" pitchFamily="49"/>
              <a:ea typeface="Fira Code" pitchFamily="49"/>
            </a:endParaRPr>
          </a:p>
        </p:txBody>
      </p:sp>
      <p:pic>
        <p:nvPicPr>
          <p:cNvPr id="5" name="Graphic 12">
            <a:extLst>
              <a:ext uri="{FF2B5EF4-FFF2-40B4-BE49-F238E27FC236}">
                <a16:creationId xmlns:a16="http://schemas.microsoft.com/office/drawing/2014/main" id="{BBDCD27F-A3E4-8F88-3D82-8FF592F60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4512"/>
          <a:stretch>
            <a:fillRect/>
          </a:stretch>
        </p:blipFill>
        <p:spPr>
          <a:xfrm>
            <a:off x="5037091" y="2057400"/>
            <a:ext cx="2117814" cy="15986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14">
            <a:extLst>
              <a:ext uri="{FF2B5EF4-FFF2-40B4-BE49-F238E27FC236}">
                <a16:creationId xmlns:a16="http://schemas.microsoft.com/office/drawing/2014/main" id="{35F6163A-179F-3B2C-D9ED-BF5FEFBF7509}"/>
              </a:ext>
            </a:extLst>
          </p:cNvPr>
          <p:cNvSpPr txBox="1"/>
          <p:nvPr/>
        </p:nvSpPr>
        <p:spPr>
          <a:xfrm>
            <a:off x="1816098" y="5090153"/>
            <a:ext cx="1744976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7F7F7F"/>
                </a:solidFill>
                <a:uFillTx/>
                <a:latin typeface="Fira Sans" pitchFamily="34"/>
                <a:ea typeface="Fira Sans" pitchFamily="34"/>
              </a:rPr>
              <a:t>Hard Disk by Creative Stall from NounProject.com</a:t>
            </a:r>
            <a:endParaRPr lang="en-NL" sz="1000" b="0" i="0" u="none" strike="noStrike" kern="1200" cap="none" spc="0" baseline="0">
              <a:solidFill>
                <a:srgbClr val="7F7F7F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5">
            <a:extLst>
              <a:ext uri="{FF2B5EF4-FFF2-40B4-BE49-F238E27FC236}">
                <a16:creationId xmlns:a16="http://schemas.microsoft.com/office/drawing/2014/main" id="{B7CDCCC6-0CD8-B398-F7C3-5B86EEA83D79}"/>
              </a:ext>
            </a:extLst>
          </p:cNvPr>
          <p:cNvSpPr txBox="1"/>
          <p:nvPr/>
        </p:nvSpPr>
        <p:spPr>
          <a:xfrm>
            <a:off x="5223509" y="5090153"/>
            <a:ext cx="1744976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7F7F7F"/>
                </a:solidFill>
                <a:uFillTx/>
                <a:latin typeface="Fira Sans" pitchFamily="34"/>
                <a:ea typeface="Fira Sans" pitchFamily="34"/>
              </a:rPr>
              <a:t>CPU by Liberus from NounProject.com</a:t>
            </a:r>
            <a:endParaRPr lang="en-NL" sz="1000" b="0" i="0" u="none" strike="noStrike" kern="1200" cap="none" spc="0" baseline="0">
              <a:solidFill>
                <a:srgbClr val="7F7F7F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8" name="TextBox 16">
            <a:extLst>
              <a:ext uri="{FF2B5EF4-FFF2-40B4-BE49-F238E27FC236}">
                <a16:creationId xmlns:a16="http://schemas.microsoft.com/office/drawing/2014/main" id="{43671885-94CC-C451-8BFC-F519766B53D9}"/>
              </a:ext>
            </a:extLst>
          </p:cNvPr>
          <p:cNvSpPr txBox="1"/>
          <p:nvPr/>
        </p:nvSpPr>
        <p:spPr>
          <a:xfrm>
            <a:off x="8667753" y="5090153"/>
            <a:ext cx="1744976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7F7F7F"/>
                </a:solidFill>
                <a:uFillTx/>
                <a:latin typeface="Fira Sans" pitchFamily="34"/>
                <a:ea typeface="Fira Sans" pitchFamily="34"/>
              </a:rPr>
              <a:t>CPU by DinosoftLab from NounProject.com</a:t>
            </a:r>
            <a:endParaRPr lang="en-NL" sz="1000" b="0" i="0" u="none" strike="noStrike" kern="1200" cap="none" spc="0" baseline="0">
              <a:solidFill>
                <a:srgbClr val="7F7F7F"/>
              </a:solidFill>
              <a:uFillTx/>
              <a:latin typeface="Fira Sans" pitchFamily="34"/>
              <a:ea typeface="Fira Sans" pitchFamily="34"/>
            </a:endParaRPr>
          </a:p>
        </p:txBody>
      </p:sp>
      <p:pic>
        <p:nvPicPr>
          <p:cNvPr id="9" name="Graphic 18">
            <a:extLst>
              <a:ext uri="{FF2B5EF4-FFF2-40B4-BE49-F238E27FC236}">
                <a16:creationId xmlns:a16="http://schemas.microsoft.com/office/drawing/2014/main" id="{35EDA0DA-5043-7DA5-03F9-2304077B28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16592"/>
          <a:stretch>
            <a:fillRect/>
          </a:stretch>
        </p:blipFill>
        <p:spPr>
          <a:xfrm>
            <a:off x="8498086" y="1987503"/>
            <a:ext cx="2084301" cy="173848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Graphic 20">
            <a:extLst>
              <a:ext uri="{FF2B5EF4-FFF2-40B4-BE49-F238E27FC236}">
                <a16:creationId xmlns:a16="http://schemas.microsoft.com/office/drawing/2014/main" id="{12FA1164-94AF-D45E-FF6A-C43CADC7C3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16889"/>
          <a:stretch>
            <a:fillRect/>
          </a:stretch>
        </p:blipFill>
        <p:spPr>
          <a:xfrm>
            <a:off x="1677393" y="2104098"/>
            <a:ext cx="1951466" cy="162188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2">
            <a:extLst>
              <a:ext uri="{FF2B5EF4-FFF2-40B4-BE49-F238E27FC236}">
                <a16:creationId xmlns:a16="http://schemas.microsoft.com/office/drawing/2014/main" id="{B9BC1189-37F0-900C-84F3-5C4F2A703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4512"/>
          <a:stretch>
            <a:fillRect/>
          </a:stretch>
        </p:blipFill>
        <p:spPr>
          <a:xfrm>
            <a:off x="6027697" y="2629649"/>
            <a:ext cx="2117814" cy="159869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Graphic 18">
            <a:extLst>
              <a:ext uri="{FF2B5EF4-FFF2-40B4-BE49-F238E27FC236}">
                <a16:creationId xmlns:a16="http://schemas.microsoft.com/office/drawing/2014/main" id="{8048845E-3FA4-C21F-CED7-F4E70BDDB8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16592"/>
          <a:stretch>
            <a:fillRect/>
          </a:stretch>
        </p:blipFill>
        <p:spPr>
          <a:xfrm>
            <a:off x="8145502" y="1422394"/>
            <a:ext cx="1368363" cy="114133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Graphic 20">
            <a:extLst>
              <a:ext uri="{FF2B5EF4-FFF2-40B4-BE49-F238E27FC236}">
                <a16:creationId xmlns:a16="http://schemas.microsoft.com/office/drawing/2014/main" id="{6E889FA0-2B8F-CFE6-A2AA-02E458A958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16889"/>
          <a:stretch>
            <a:fillRect/>
          </a:stretch>
        </p:blipFill>
        <p:spPr>
          <a:xfrm>
            <a:off x="2667999" y="2676357"/>
            <a:ext cx="1951466" cy="162188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Box 38">
            <a:extLst>
              <a:ext uri="{FF2B5EF4-FFF2-40B4-BE49-F238E27FC236}">
                <a16:creationId xmlns:a16="http://schemas.microsoft.com/office/drawing/2014/main" id="{694F73D8-A434-AC13-E0A2-5361DE786D54}"/>
              </a:ext>
            </a:extLst>
          </p:cNvPr>
          <p:cNvSpPr txBox="1"/>
          <p:nvPr/>
        </p:nvSpPr>
        <p:spPr>
          <a:xfrm>
            <a:off x="4080016" y="2310259"/>
            <a:ext cx="2339163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loading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importing</a:t>
            </a:r>
            <a:endParaRPr lang="en-NL" sz="1800" b="0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6" name="TextBox 39">
            <a:extLst>
              <a:ext uri="{FF2B5EF4-FFF2-40B4-BE49-F238E27FC236}">
                <a16:creationId xmlns:a16="http://schemas.microsoft.com/office/drawing/2014/main" id="{A2634FBE-1C98-EE49-8FD5-49FC321A8D78}"/>
              </a:ext>
            </a:extLst>
          </p:cNvPr>
          <p:cNvSpPr txBox="1"/>
          <p:nvPr/>
        </p:nvSpPr>
        <p:spPr>
          <a:xfrm>
            <a:off x="4028224" y="4029075"/>
            <a:ext cx="2339163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saving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storing</a:t>
            </a:r>
            <a:endParaRPr lang="en-NL" sz="1800" b="0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40">
            <a:extLst>
              <a:ext uri="{FF2B5EF4-FFF2-40B4-BE49-F238E27FC236}">
                <a16:creationId xmlns:a16="http://schemas.microsoft.com/office/drawing/2014/main" id="{BB5F2A72-C314-5615-AB13-FDA8985A8E8C}"/>
              </a:ext>
            </a:extLst>
          </p:cNvPr>
          <p:cNvSpPr txBox="1"/>
          <p:nvPr/>
        </p:nvSpPr>
        <p:spPr>
          <a:xfrm>
            <a:off x="8076666" y="2563730"/>
            <a:ext cx="233916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processing</a:t>
            </a:r>
            <a:endParaRPr lang="en-NL" sz="1800" b="0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0D72DA-DF38-8D36-0D08-D767709B5FBB}"/>
              </a:ext>
            </a:extLst>
          </p:cNvPr>
          <p:cNvGrpSpPr/>
          <p:nvPr/>
        </p:nvGrpSpPr>
        <p:grpSpPr>
          <a:xfrm>
            <a:off x="4717930" y="3085900"/>
            <a:ext cx="1022040" cy="320040"/>
            <a:chOff x="4717930" y="3085900"/>
            <a:chExt cx="1022040" cy="320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E2B6B31A-1566-7753-C8D0-C15E7BD0863C}"/>
                    </a:ext>
                  </a:extLst>
                </p14:cNvPr>
                <p14:cNvContentPartPr/>
                <p14:nvPr/>
              </p14:nvContentPartPr>
              <p14:xfrm>
                <a:off x="4717930" y="3236380"/>
                <a:ext cx="989640" cy="42840"/>
              </p14:xfrm>
            </p:contentPart>
          </mc:Choice>
          <mc:Fallback xmlns=""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E2B6B31A-1566-7753-C8D0-C15E7BD0863C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699930" y="3218740"/>
                  <a:ext cx="102528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660930DF-DF90-8F32-EC7D-0C2C9E890F2F}"/>
                    </a:ext>
                  </a:extLst>
                </p14:cNvPr>
                <p14:cNvContentPartPr/>
                <p14:nvPr/>
              </p14:nvContentPartPr>
              <p14:xfrm>
                <a:off x="5556010" y="3085900"/>
                <a:ext cx="183960" cy="32004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660930DF-DF90-8F32-EC7D-0C2C9E890F2F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538010" y="3067900"/>
                  <a:ext cx="219600" cy="3556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8B815DD-9B37-8E1D-E351-6B64354E4CF3}"/>
              </a:ext>
            </a:extLst>
          </p:cNvPr>
          <p:cNvGrpSpPr/>
          <p:nvPr/>
        </p:nvGrpSpPr>
        <p:grpSpPr>
          <a:xfrm rot="10800000">
            <a:off x="4685530" y="3556420"/>
            <a:ext cx="1022040" cy="320040"/>
            <a:chOff x="4717930" y="3085900"/>
            <a:chExt cx="1022040" cy="320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A064DA2D-2244-5A5C-657C-804C29D45FF8}"/>
                    </a:ext>
                  </a:extLst>
                </p14:cNvPr>
                <p14:cNvContentPartPr/>
                <p14:nvPr/>
              </p14:nvContentPartPr>
              <p14:xfrm>
                <a:off x="4717930" y="3236380"/>
                <a:ext cx="989640" cy="4284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A064DA2D-2244-5A5C-657C-804C29D45FF8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699930" y="3218740"/>
                  <a:ext cx="102528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CE6D5294-AA56-16F5-A5AC-71497DF1D0FD}"/>
                    </a:ext>
                  </a:extLst>
                </p14:cNvPr>
                <p14:cNvContentPartPr/>
                <p14:nvPr/>
              </p14:nvContentPartPr>
              <p14:xfrm>
                <a:off x="5556010" y="3085900"/>
                <a:ext cx="183960" cy="32004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CE6D5294-AA56-16F5-A5AC-71497DF1D0FD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538010" y="3067900"/>
                  <a:ext cx="219600" cy="3556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7EC209-520D-FBDE-C23F-ABB1244CBB7E}"/>
              </a:ext>
            </a:extLst>
          </p:cNvPr>
          <p:cNvGrpSpPr/>
          <p:nvPr/>
        </p:nvGrpSpPr>
        <p:grpSpPr>
          <a:xfrm>
            <a:off x="7550050" y="2398300"/>
            <a:ext cx="941400" cy="961200"/>
            <a:chOff x="7550050" y="2398300"/>
            <a:chExt cx="941400" cy="961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97378A69-7975-4A0F-B275-DE397CDE7F49}"/>
                    </a:ext>
                  </a:extLst>
                </p14:cNvPr>
                <p14:cNvContentPartPr/>
                <p14:nvPr/>
              </p14:nvContentPartPr>
              <p14:xfrm>
                <a:off x="7550050" y="2398300"/>
                <a:ext cx="941400" cy="8204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97378A69-7975-4A0F-B275-DE397CDE7F49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7532050" y="2380660"/>
                  <a:ext cx="977040" cy="85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6EDC13C3-113D-EA6B-E677-EF3760C4DBE4}"/>
                    </a:ext>
                  </a:extLst>
                </p14:cNvPr>
                <p14:cNvContentPartPr/>
                <p14:nvPr/>
              </p14:nvContentPartPr>
              <p14:xfrm>
                <a:off x="8106970" y="2996980"/>
                <a:ext cx="237240" cy="36252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6EDC13C3-113D-EA6B-E677-EF3760C4DBE4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8088970" y="2979340"/>
                  <a:ext cx="272880" cy="398160"/>
                </a:xfrm>
                <a:prstGeom prst="rect">
                  <a:avLst/>
                </a:prstGeom>
              </p:spPr>
            </p:pic>
          </mc:Fallback>
        </mc:AlternateContent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1146</Words>
  <Application>Microsoft Office PowerPoint</Application>
  <PresentationFormat>Widescreen</PresentationFormat>
  <Paragraphs>202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Calibri</vt:lpstr>
      <vt:lpstr>Calibri Light</vt:lpstr>
      <vt:lpstr>Times New Roman</vt:lpstr>
      <vt:lpstr>Wingdings</vt:lpstr>
      <vt:lpstr>Fira Code</vt:lpstr>
      <vt:lpstr>Arial</vt:lpstr>
      <vt:lpstr>Fira Sans</vt:lpstr>
      <vt:lpstr>Office Theme</vt:lpstr>
      <vt:lpstr>PowerPoint Presentation</vt:lpstr>
      <vt:lpstr>Before we start…</vt:lpstr>
      <vt:lpstr>Today</vt:lpstr>
      <vt:lpstr>The CBS RA: technical </vt:lpstr>
      <vt:lpstr>CBS RA technical</vt:lpstr>
      <vt:lpstr>Top tip #1</vt:lpstr>
      <vt:lpstr>Tackling the trinity of trouble</vt:lpstr>
      <vt:lpstr>PowerPoint Presentation</vt:lpstr>
      <vt:lpstr>PowerPoint Presentation</vt:lpstr>
      <vt:lpstr>PowerPoint Presentation</vt:lpstr>
      <vt:lpstr>PowerPoint Presentation</vt:lpstr>
      <vt:lpstr>Storage</vt:lpstr>
      <vt:lpstr>PowerPoint Presentation</vt:lpstr>
      <vt:lpstr>Top tip #2</vt:lpstr>
      <vt:lpstr>Efficient project folder structure</vt:lpstr>
      <vt:lpstr>Efficient project folder structure</vt:lpstr>
      <vt:lpstr>Top tip #3 (small open science digression)</vt:lpstr>
      <vt:lpstr>Efficiently storing large R datasets</vt:lpstr>
      <vt:lpstr>Memory</vt:lpstr>
      <vt:lpstr>Top tip #4</vt:lpstr>
      <vt:lpstr>PowerPoint Presentation</vt:lpstr>
      <vt:lpstr>Clean your session / environment</vt:lpstr>
      <vt:lpstr>Efficiently processing large datasets</vt:lpstr>
      <vt:lpstr>Larger-than-memory data</vt:lpstr>
      <vt:lpstr>Top tip #5</vt:lpstr>
      <vt:lpstr>Visualisation &amp; regression with larger-than-memory data</vt:lpstr>
      <vt:lpstr>Compute</vt:lpstr>
      <vt:lpstr>Compute-heavy applications</vt:lpstr>
      <vt:lpstr>Speeding up a function with C++</vt:lpstr>
      <vt:lpstr>PowerPoint Presentation</vt:lpstr>
      <vt:lpstr>Top tip #6</vt:lpstr>
      <vt:lpstr>PowerPoint Presentation</vt:lpstr>
      <vt:lpstr>Top tips, collected</vt:lpstr>
      <vt:lpstr>PowerPoint Presentation</vt:lpstr>
      <vt:lpstr>Questions?</vt:lpstr>
      <vt:lpstr>Default light slide</vt:lpstr>
      <vt:lpstr>Default dark slide</vt:lpstr>
      <vt:lpstr>Is this an impact slide?</vt:lpstr>
      <vt:lpstr>Here is an impactful slide with a sentence on it.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51</cp:revision>
  <dcterms:created xsi:type="dcterms:W3CDTF">2020-09-17T14:27:00Z</dcterms:created>
  <dcterms:modified xsi:type="dcterms:W3CDTF">2022-05-13T15:12:57Z</dcterms:modified>
</cp:coreProperties>
</file>